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sldIdLst>
    <p:sldId id="265" r:id="rId2"/>
    <p:sldId id="315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57" r:id="rId11"/>
    <p:sldId id="358" r:id="rId12"/>
    <p:sldId id="299" r:id="rId13"/>
    <p:sldId id="365" r:id="rId14"/>
    <p:sldId id="366" r:id="rId15"/>
    <p:sldId id="376" r:id="rId16"/>
    <p:sldId id="377" r:id="rId17"/>
    <p:sldId id="355" r:id="rId18"/>
    <p:sldId id="303" r:id="rId19"/>
    <p:sldId id="306" r:id="rId20"/>
    <p:sldId id="364" r:id="rId21"/>
    <p:sldId id="359" r:id="rId22"/>
    <p:sldId id="360" r:id="rId23"/>
    <p:sldId id="317" r:id="rId24"/>
    <p:sldId id="362" r:id="rId25"/>
    <p:sldId id="363" r:id="rId26"/>
    <p:sldId id="367" r:id="rId27"/>
    <p:sldId id="312" r:id="rId28"/>
    <p:sldId id="314" r:id="rId29"/>
    <p:sldId id="378" r:id="rId30"/>
    <p:sldId id="36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6288019-3A70-4481-B2BC-AB9D55066760}">
          <p14:sldIdLst>
            <p14:sldId id="265"/>
            <p14:sldId id="315"/>
            <p14:sldId id="369"/>
            <p14:sldId id="370"/>
            <p14:sldId id="371"/>
            <p14:sldId id="372"/>
            <p14:sldId id="373"/>
            <p14:sldId id="374"/>
            <p14:sldId id="375"/>
            <p14:sldId id="357"/>
            <p14:sldId id="358"/>
            <p14:sldId id="299"/>
            <p14:sldId id="365"/>
            <p14:sldId id="366"/>
            <p14:sldId id="376"/>
            <p14:sldId id="377"/>
            <p14:sldId id="355"/>
            <p14:sldId id="303"/>
            <p14:sldId id="306"/>
            <p14:sldId id="364"/>
            <p14:sldId id="359"/>
            <p14:sldId id="360"/>
            <p14:sldId id="317"/>
            <p14:sldId id="362"/>
            <p14:sldId id="363"/>
            <p14:sldId id="367"/>
            <p14:sldId id="312"/>
            <p14:sldId id="314"/>
            <p14:sldId id="368"/>
          </p14:sldIdLst>
        </p14:section>
        <p14:section name="Раздел без заголовка" id="{D37A0137-9AB8-4200-ADED-78E747072A8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B4FC7"/>
    <a:srgbClr val="4E67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971" autoAdjust="0"/>
    <p:restoredTop sz="91710" autoAdjust="0"/>
  </p:normalViewPr>
  <p:slideViewPr>
    <p:cSldViewPr>
      <p:cViewPr varScale="1">
        <p:scale>
          <a:sx n="69" d="100"/>
          <a:sy n="69" d="100"/>
        </p:scale>
        <p:origin x="-108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08399-AFA5-46F3-B261-80D57ABD2F8D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CB1E8-073F-4D32-9839-81CDE9C9D9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552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CB1E8-073F-4D32-9839-81CDE9C9D97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216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6B4661B-2B64-451E-821D-B4C69639937A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7A3F2D9-6535-4EE4-A841-C6E92C3334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620689"/>
            <a:ext cx="7772400" cy="2016224"/>
          </a:xfrm>
        </p:spPr>
        <p:txBody>
          <a:bodyPr>
            <a:normAutofit fontScale="90000"/>
          </a:bodyPr>
          <a:lstStyle/>
          <a:p>
            <a:pPr marL="12700" indent="2159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spc="3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ОСНОВНІ </a:t>
            </a:r>
            <a:r>
              <a:rPr lang="ru-RU" sz="2800" b="1" i="1" spc="3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ЗАВДАННЯ ТА ЗМІСТ ФІЗКУЛЬТУРНО-ОЗДОРОВЧОЇ РОБОТИ В ЗАКЛАДІ ДОШКІЛЬНОЇ ОСВІТИ.</a:t>
            </a:r>
            <a:r>
              <a:rPr lang="ru-RU" sz="1600" b="1" i="1" spc="3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  <a:t/>
            </a:r>
            <a:br>
              <a:rPr lang="ru-RU" sz="1600" b="1" i="1" spc="3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B73546-A7F8-4C0B-BC41-39D46CBD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97" y="5301208"/>
            <a:ext cx="532226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83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6A3143-1166-45A6-AEB7-DFC0BB54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653136"/>
            <a:ext cx="8208912" cy="2016224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Малі форми активного відпочинку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організованої навчально-пізнавальної діяльності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D5A20D-0407-4F32-87C3-B740460F8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0688"/>
            <a:ext cx="3971933" cy="33843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CAFE83-40EB-4783-87B8-89C796EE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63484"/>
            <a:ext cx="390782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04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9BB570-161F-4830-AD06-DC29F2B8C23D}"/>
              </a:ext>
            </a:extLst>
          </p:cNvPr>
          <p:cNvSpPr txBox="1"/>
          <p:nvPr/>
        </p:nvSpPr>
        <p:spPr>
          <a:xfrm>
            <a:off x="611560" y="1226346"/>
            <a:ext cx="8136904" cy="490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Фізкультурні паузи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(динамічні перерви) проводяться  в перерві між малорухливими видами діяльності та організованими заняттями з метою зняття втомлюваності дітей шляхом залучення їх до  виконання нескладних рухових вправ, рухливих ігор. Їх тривалість –   до 10 хвилин.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Фізкультурні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хвилинки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проводяться  на організованих навчально-пізнавальних заняттях, пов’язаних із тривалими статичними навантаженнями під час посиленої інтелектуальної, предметно-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практичної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художньої діяльності. До комплексів фізкультурних хвилинок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входять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3-4 вправи, кожна з яких повторюється  4-6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Їх тривалість  1-2 хвилини.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0264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AA135F-5CF4-4962-BA98-CFADFB30B78F}"/>
              </a:ext>
            </a:extLst>
          </p:cNvPr>
          <p:cNvSpPr txBox="1"/>
          <p:nvPr/>
        </p:nvSpPr>
        <p:spPr>
          <a:xfrm>
            <a:off x="467544" y="908720"/>
            <a:ext cx="828092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 оптимізації рухової активності у повсякденному житті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F4059F-93DA-4253-AC10-956F982AF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276872"/>
            <a:ext cx="6804248" cy="40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62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25B41B-3687-441D-B0FA-856707C73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472204"/>
            <a:ext cx="5112568" cy="306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7D83CA-2FBA-4277-9D10-10F2F08C1257}"/>
              </a:ext>
            </a:extLst>
          </p:cNvPr>
          <p:cNvSpPr txBox="1"/>
          <p:nvPr/>
        </p:nvSpPr>
        <p:spPr>
          <a:xfrm>
            <a:off x="755576" y="620688"/>
            <a:ext cx="75243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межах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активного рухового режиму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щоденний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обсяг рухової </a:t>
            </a:r>
            <a:r>
              <a:rPr lang="ru-RU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активності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становить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 3-х годин для дітей раннього віку,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3-4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години для  дітей молодшого і середнього дошкільного віку,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4-5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годин –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 старших</a:t>
            </a:r>
          </a:p>
          <a:p>
            <a:pPr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дошкільників.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9209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A10142-8719-4DC3-AD28-1B4214FB2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920880" cy="22168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6C0B0E-1B57-472F-8C63-B2AADEB97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1537" y="3284984"/>
            <a:ext cx="5578367" cy="31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2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AD7B55-5B0C-4429-BAE7-88A5A7BFC953}"/>
              </a:ext>
            </a:extLst>
          </p:cNvPr>
          <p:cNvSpPr txBox="1"/>
          <p:nvPr/>
        </p:nvSpPr>
        <p:spPr>
          <a:xfrm>
            <a:off x="539552" y="692696"/>
            <a:ext cx="7848872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Тривалість ранкової гімнастики: </a:t>
            </a:r>
            <a:endParaRPr lang="ru-RU" sz="28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 третього року життя – 4-5 хвилин, </a:t>
            </a:r>
            <a:endParaRPr lang="ru-RU" sz="2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-четвертого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 життя – 5-6 хвилин, </a:t>
            </a:r>
            <a:endParaRPr lang="ru-RU" sz="2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п’ятого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 життя – 6-8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хвилин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шостого (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сьомого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року життя – 8-10 хвилин. </a:t>
            </a:r>
            <a:endParaRPr lang="ru-RU" sz="2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Нові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загальнорозвивальних вправ, види ходьби і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бігу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ранкової гімнастики розучуються на заняттях з фізичної культури.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Кожний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 чинний упродовж 2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цьому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другому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проводиться з ускладненнями (зміна чи введення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атрибутів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інвентарю, зміна вихідних положень,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темпу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дозування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заміна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окремих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тощо). 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5B9842-9F67-422E-A3BF-66183636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23"/>
          <a:stretch/>
        </p:blipFill>
        <p:spPr>
          <a:xfrm>
            <a:off x="4644008" y="4581128"/>
            <a:ext cx="4167336" cy="211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36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7B3152-B5ED-4DC8-ADBD-5B132192FE4F}"/>
              </a:ext>
            </a:extLst>
          </p:cNvPr>
          <p:cNvSpPr txBox="1"/>
          <p:nvPr/>
        </p:nvSpPr>
        <p:spPr>
          <a:xfrm>
            <a:off x="899592" y="692696"/>
            <a:ext cx="77768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Гімнастика після денного сну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проводиться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метою поступового зняття залишків гальмування у корі півкуль головного мозку, активізації фізіологічних процесів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організму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після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поступового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підйому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дітей у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спальній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груповій кімнатах або залі. 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5EBF98-AA62-4A75-A9A3-10C1872A3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492896"/>
            <a:ext cx="2810515" cy="42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499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79C2C4-FFAC-4E59-A565-7A60D5C12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307" y="3753764"/>
            <a:ext cx="3536693" cy="2703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918124-5CDB-4E88-9136-056554319AA0}"/>
              </a:ext>
            </a:extLst>
          </p:cNvPr>
          <p:cNvSpPr txBox="1"/>
          <p:nvPr/>
        </p:nvSpPr>
        <p:spPr>
          <a:xfrm>
            <a:off x="395536" y="581269"/>
            <a:ext cx="787226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Рухливі ігри включаються до різних форм роботи  з дітьми (занять, свят, розваг, походів тощо) після їх попереднього розучування.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 проводять в усіх вікових групах щодня: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ранкового прийому (1-2 гри малої і середньої рухливості), </a:t>
            </a:r>
            <a:endParaRPr lang="ru-RU" sz="24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прогулянках (мінімум 2-3 гри малої, середньої та високої рухливості), </a:t>
            </a:r>
            <a:endParaRPr lang="ru-RU" sz="24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ввечері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пропонуються 1-2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середньої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малої рухливості. </a:t>
            </a:r>
            <a:endParaRPr lang="ru-RU" sz="24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Усього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 дня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проводиться</a:t>
            </a:r>
          </a:p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мінімум 5-6 (у теплий сезон 6-7)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рухливих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ігор.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45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xmlns="" id="{E7E46641-2700-4B8B-B861-C7304211D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5776" y="5373216"/>
            <a:ext cx="5216624" cy="1152128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Розвага </a:t>
            </a:r>
          </a:p>
          <a:p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пошуках скарбів»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7293D9-8431-4E6F-9A02-AE8B68805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322666"/>
            <a:ext cx="5469960" cy="34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55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922880" cy="1800200"/>
          </a:xfrm>
        </p:spPr>
        <p:txBody>
          <a:bodyPr>
            <a:noAutofit/>
          </a:bodyPr>
          <a:lstStyle/>
          <a:p>
            <a:pPr algn="l"/>
            <a:r>
              <a:rPr lang="uk-UA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Протягом дня проводяться рухливі ігри </a:t>
            </a:r>
            <a:r>
              <a:rPr lang="uk-UA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різних видів</a:t>
            </a:r>
            <a:r>
              <a:rPr lang="uk-UA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сюжетні 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 безсюжетні, 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ігри 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змагального типу, 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з 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елементами спортивних ігор (баскетбол, футбол, бадмінтон, настільний теніс, хокей з м’ячем і шайбою) 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спортивних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вправ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їзда на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велосипеді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самокаті, катання на санчатах, ковзанах,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ходьба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лижах),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забав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(серсо,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кільцекид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кеглі) тощо</a:t>
            </a:r>
            <a:endParaRPr lang="ru-RU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BC37B1-4B8E-4218-84DC-D059345C1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72200" y="4005064"/>
            <a:ext cx="32403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6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9885D6-58F9-4DC8-A91A-FE985F8DEF9F}"/>
              </a:ext>
            </a:extLst>
          </p:cNvPr>
          <p:cNvSpPr txBox="1"/>
          <p:nvPr/>
        </p:nvSpPr>
        <p:spPr>
          <a:xfrm>
            <a:off x="971600" y="908720"/>
            <a:ext cx="7560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2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 МОН від 02.09.2016 № 1/9-456 «Щодо організації фізкультурно-оздоровчої роботи у дошкільних навчальних закладах»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B6F6F0-80E4-424F-989D-1202AFBF6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868" y="2492896"/>
            <a:ext cx="6948264" cy="390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5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60DFB4-E315-4B40-9056-AB2AAF61B020}"/>
              </a:ext>
            </a:extLst>
          </p:cNvPr>
          <p:cNvSpPr txBox="1"/>
          <p:nvPr/>
        </p:nvSpPr>
        <p:spPr>
          <a:xfrm>
            <a:off x="755576" y="620688"/>
            <a:ext cx="76328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Походи за межі дошкільного закладу (дитячий туризм),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проводяться з дітьми, починаючи з молодшого дошкільного віку, під керівництвом вихователя й інструктора з фізичної культури (за наявності посади у штатному розписі дошкільного навчального закладу),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бажано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у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супроводі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помічника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вихователя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батьків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F95720-CFF4-4541-9FC7-90AB58C94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262611"/>
            <a:ext cx="4427984" cy="26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76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6FCE14-C82D-4766-8E44-5088DE3328C7}"/>
              </a:ext>
            </a:extLst>
          </p:cNvPr>
          <p:cNvSpPr txBox="1"/>
          <p:nvPr/>
        </p:nvSpPr>
        <p:spPr>
          <a:xfrm>
            <a:off x="755576" y="692696"/>
            <a:ext cx="7992888" cy="5033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Тривалість переходу в один бік (від дошкільного закладу до місця кінцевої зупинки) становить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-для 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 четвертого року життя 15-20 хвилин,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п’ятого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 життя – 20-25 хвилин,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шостого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сьомого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-25-30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хвилин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DFB23D-C6F7-40B4-A34B-5799B578E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106" y="3231211"/>
            <a:ext cx="2312358" cy="3118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826D23-873F-4D97-9219-3749B1815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356992"/>
            <a:ext cx="2470274" cy="33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72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3DE60E-CDE2-499E-8476-7BEB7527C8CD}"/>
              </a:ext>
            </a:extLst>
          </p:cNvPr>
          <p:cNvSpPr txBox="1"/>
          <p:nvPr/>
        </p:nvSpPr>
        <p:spPr>
          <a:xfrm>
            <a:off x="683568" y="332656"/>
            <a:ext cx="81369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Фізкультурні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проводяться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двічі-тричі на рік,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починаючи з 4-річного віку. Оптимальна тривалість заходу для дітей цього віку – 40-50 хвилин, для дітей старшого дошкільного віку – 50-60 хвилин. Фізкультурні свята організовуються в першій чи другій половині дня, в музичній чи фізкультурній залі, на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майданчику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басейні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тощо.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проводиться</a:t>
            </a:r>
          </a:p>
          <a:p>
            <a:pPr indent="449580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приміщенні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необхідно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подбати про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організацію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повноцінної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прогулянки у цей день.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F90BFF-AC07-438A-A21E-77F2EB3A4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317749"/>
            <a:ext cx="3856234" cy="23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09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FA6779-8E7D-4F02-8326-6798B46FD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860" y="1196752"/>
            <a:ext cx="70922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1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6AF44E7-80EB-459B-93A1-52C27B2AF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963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Фізкультурні </a:t>
            </a:r>
            <a:r>
              <a:rPr lang="ru-RU" sz="27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розваги</a:t>
            </a:r>
            <a: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проводяться, починаючи </a:t>
            </a:r>
            <a:r>
              <a:rPr lang="ru-RU" sz="2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раннього віку 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(третього року життя) </a:t>
            </a:r>
            <a:r>
              <a:rPr lang="ru-RU" sz="2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один-два рази на місяць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переважно у другій половині дня.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Обов’язковою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є участь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кожної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дитини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розвазі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Щоб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забезпечити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оптимальні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фізичні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психічні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емоційні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навантаження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плануючи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розваги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передбачається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раціональне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чергування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ігор з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різними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ступенями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навантаження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фізкультурних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розвагах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дітей старшого дошкільного віку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можуть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переважати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естафети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конкурси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атракціони, а також використовуватися ігри та </a:t>
            </a:r>
            <a:r>
              <a:rPr lang="ru-RU" sz="2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вправи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спортивного характеру.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D28D1DAD-0364-4BFE-B427-77BC81584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4653136"/>
            <a:ext cx="3384376" cy="1429831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Розвага </a:t>
            </a:r>
          </a:p>
          <a:p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східної фізкультури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7F1E89-1859-4BEC-90D7-F4F5A5A746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591572"/>
            <a:ext cx="3811347" cy="30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81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35A89C9-125B-4EC4-85F4-BBA4DF84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8276456" cy="1668016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організовуються </a:t>
            </a:r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раз на місяць,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починаючи з третього року життя. Цей день насичується </a:t>
            </a:r>
            <a:r>
              <a:rPr lang="ru-RU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різноманітними</a:t>
            </a:r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формами: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загартувальні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лікувально-профілактичні процедури,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-дитячий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туризм,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фізкультурне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 або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розвага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самостійна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рухова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рухливі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ігри на прогулянках,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фізкультурні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валеологічного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змісту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безпеки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життєдіяльності,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дидактичні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ігри </a:t>
            </a:r>
            <a:r>
              <a:rPr lang="ru-RU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відповідного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змістового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спрямування  тощо. 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C37B2B-04C2-4F3D-AB0E-66ED3A54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780928"/>
            <a:ext cx="4196805" cy="28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74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8C2567-F88C-44DE-AFB5-5C6E404B5476}"/>
              </a:ext>
            </a:extLst>
          </p:cNvPr>
          <p:cNvSpPr txBox="1"/>
          <p:nvPr/>
        </p:nvSpPr>
        <p:spPr>
          <a:xfrm>
            <a:off x="539552" y="476672"/>
            <a:ext cx="83529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Тижні здоров’я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організовуються так, як 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здоров’я,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проводяться  щоквартально,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вдало інтегруються у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дитячої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життєдіяльності в канікулярні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розраховується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днів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заходах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тижнів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долучаються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батьки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вихованців,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надзвичайних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ситуацій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indent="449580"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675D7E-F4B5-4E7F-9A2D-B13E71AA3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2907858"/>
            <a:ext cx="3819002" cy="27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182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9ABE5D-74D7-466C-B098-8EE337640E55}"/>
              </a:ext>
            </a:extLst>
          </p:cNvPr>
          <p:cNvSpPr txBox="1"/>
          <p:nvPr/>
        </p:nvSpPr>
        <p:spPr>
          <a:xfrm>
            <a:off x="755576" y="548680"/>
            <a:ext cx="7848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Самостійна рухова діяльність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форма активізації рухового режиму проводиться з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дітьми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щодня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 ранкового прийому,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денної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 вечірньої прогулянок,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вільний час,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відведений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самостійної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діяльності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між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основними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режимними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процесами тощо.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009146-F575-4D98-8766-6E6C9A8F3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96136" y="2780928"/>
            <a:ext cx="345638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94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0F222D-A90B-4F2E-89FE-1FABBC880261}"/>
              </a:ext>
            </a:extLst>
          </p:cNvPr>
          <p:cNvSpPr txBox="1"/>
          <p:nvPr/>
        </p:nvSpPr>
        <p:spPr>
          <a:xfrm>
            <a:off x="611560" y="476672"/>
            <a:ext cx="8136904" cy="2743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Загартувальні й лікувально-профілактичні процедури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Загартувальні процедури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система заходів, спрямованих на підвищення опірності організму дітей, розвитку у них здатності швидко й без шкоди для здоров’я пристосовуватися до змінних умов навколишнього середовища.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FCB266-EE70-4D08-9304-8DC51369D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212976"/>
            <a:ext cx="3816424" cy="2544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DA10C7F-9A65-4FF2-8865-A1DB2EC9D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077072"/>
            <a:ext cx="3024336" cy="238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40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620689"/>
            <a:ext cx="7772400" cy="2016224"/>
          </a:xfrm>
        </p:spPr>
        <p:txBody>
          <a:bodyPr>
            <a:normAutofit fontScale="90000"/>
          </a:bodyPr>
          <a:lstStyle/>
          <a:p>
            <a:pPr marL="12700" indent="2159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spc="3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  <a:t/>
            </a:r>
            <a:br>
              <a:rPr lang="ru-RU" sz="1600" b="1" i="1" spc="30" dirty="0">
                <a:solidFill>
                  <a:schemeClr val="tx1"/>
                </a:solidFill>
                <a:effectLst/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643050"/>
            <a:ext cx="7429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 створено за матеріалами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02.09.2016 № 1/9-456 «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фізкультурно-оздоровчої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закладах»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83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ABA52F-D2E1-4AF1-B928-B197F45E4271}"/>
              </a:ext>
            </a:extLst>
          </p:cNvPr>
          <p:cNvSpPr/>
          <p:nvPr/>
        </p:nvSpPr>
        <p:spPr>
          <a:xfrm>
            <a:off x="589467" y="476672"/>
            <a:ext cx="1214446" cy="54022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основ здорового способу життя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29BDD1E-D59B-487C-870D-010E0C2E0807}"/>
              </a:ext>
            </a:extLst>
          </p:cNvPr>
          <p:cNvSpPr/>
          <p:nvPr/>
        </p:nvSpPr>
        <p:spPr>
          <a:xfrm>
            <a:off x="3059832" y="738725"/>
            <a:ext cx="5000660" cy="11421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гігієнічні фактори    (режим харчування, сну, діяльності й відпочинку, гігієна одягу, взуття, приміщень, обладнання  тощ0)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A0AAB1E-14DD-4558-A454-FECAC416A2D2}"/>
              </a:ext>
            </a:extLst>
          </p:cNvPr>
          <p:cNvSpPr/>
          <p:nvPr/>
        </p:nvSpPr>
        <p:spPr>
          <a:xfrm>
            <a:off x="3142580" y="2633250"/>
            <a:ext cx="5000660" cy="921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фізичні вправи (гімнастика, ігри, елементи спорту і туризму, праця)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0519120-6924-41F7-BD21-7B3438B2EE2B}"/>
              </a:ext>
            </a:extLst>
          </p:cNvPr>
          <p:cNvSpPr/>
          <p:nvPr/>
        </p:nvSpPr>
        <p:spPr>
          <a:xfrm>
            <a:off x="3142580" y="4159534"/>
            <a:ext cx="5000660" cy="8536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 природного середовища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(повітря, сонце, вода)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7943DA-A9D7-4A20-89DB-0A4EAA00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411" y="1148906"/>
            <a:ext cx="1151530" cy="321751"/>
          </a:xfrm>
          <a:prstGeom prst="rect">
            <a:avLst/>
          </a:prstGeom>
        </p:spPr>
      </p:pic>
      <p:sp>
        <p:nvSpPr>
          <p:cNvPr id="10" name="Стрелка вправо 13">
            <a:extLst>
              <a:ext uri="{FF2B5EF4-FFF2-40B4-BE49-F238E27FC236}">
                <a16:creationId xmlns:a16="http://schemas.microsoft.com/office/drawing/2014/main" xmlns="" id="{FA05060E-75CC-41E1-8E8A-08CEAEFDC9CD}"/>
              </a:ext>
            </a:extLst>
          </p:cNvPr>
          <p:cNvSpPr/>
          <p:nvPr/>
        </p:nvSpPr>
        <p:spPr>
          <a:xfrm>
            <a:off x="1905655" y="2808098"/>
            <a:ext cx="1214446" cy="28575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522A491-AD35-441D-B95D-25B66071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411" y="4396053"/>
            <a:ext cx="1246519" cy="34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44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38ED26-2F9E-425B-A568-A5E2E41E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4987747"/>
            <a:ext cx="5834647" cy="34253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увагу!!!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86F96C-571E-4C22-978E-64E37B4AE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860" y="732379"/>
            <a:ext cx="7092280" cy="42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66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441FA0-A49A-4CB7-B981-30BC9EBD2067}"/>
              </a:ext>
            </a:extLst>
          </p:cNvPr>
          <p:cNvSpPr txBox="1"/>
          <p:nvPr/>
        </p:nvSpPr>
        <p:spPr>
          <a:xfrm>
            <a:off x="971600" y="722310"/>
            <a:ext cx="77768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Поряд з традиційними засобами фізичного виховання, оздоровлення дошкільників у практиці роботи дошкільних закладів знаходять місце 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нетрадиційні: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ігровий стретчинг;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фітболгімнастика;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горизонтальний пластичний балет</a:t>
            </a:r>
            <a:endParaRPr lang="ru-RU" sz="2800" dirty="0"/>
          </a:p>
          <a:p>
            <a:pPr marL="457200" indent="-457200" algn="ctr">
              <a:buFont typeface="Wingdings" panose="05000000000000000000" pitchFamily="2" charset="2"/>
              <a:buChar char="ü"/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78732D-98C3-4C6D-B3CF-DAF054C7D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954835"/>
            <a:ext cx="3419872" cy="2664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979608-DE2F-4782-AED2-9D8010D9B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021" y="3975832"/>
            <a:ext cx="3851920" cy="27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41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B7EA1F-637A-4AA8-B273-C7E4409B46CC}"/>
              </a:ext>
            </a:extLst>
          </p:cNvPr>
          <p:cNvSpPr txBox="1"/>
          <p:nvPr/>
        </p:nvSpPr>
        <p:spPr>
          <a:xfrm>
            <a:off x="827584" y="980728"/>
            <a:ext cx="7704856" cy="515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Фізкультурно-оздоровча робота в ЗДО: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 з фізичної культури</a:t>
            </a:r>
            <a:r>
              <a:rPr lang="uk-UA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плавання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малі форми активного відпочинку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 час організованої навчально-пізнавальної діяльності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(фізкультурні хвилинки, фізкультурні паузи, динамічні перерви);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 оптимізації рухової активності у повсякденному житті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(ранкова гімнастика, гімнастика після денного сну, рухливі ігри, заняття фізичними вправами, фізкультурні комплекси на прогулянках, походи за межі дошкільного закладу, дитячий туризм, фізкультурні свята і розваги,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рухова діяльність,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тижні здоров’я, індивідуальна робота з фізичного виховання);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загартувальні й лікувально-профілактичні процедури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90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004107-2882-4EC2-B7F9-5A9E4D7C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772400" cy="152400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Заняття</a:t>
            </a:r>
            <a:r>
              <a:rPr lang="ru-RU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цілеспрямована та унормована форма організованої навчально-пізнавальної діяльності з фізичної культури і формування основ здорового способу життя. 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3408AF-D6C7-4598-88B6-D9FCED4A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3037108"/>
            <a:ext cx="5717509" cy="34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639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66D70-7C01-4243-95F0-05B84EF8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420472" cy="57606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 занять з </a:t>
            </a:r>
            <a:r>
              <a:rPr 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 -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третього року життя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15 хвилин (заняття планується і проводиться з урахуванням поділу групи на вікові підгрупи: від 2 років до 2 років 6 місяців та від 2 років 6 місяців до 3 років), 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четвертого року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п’ятого року життя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20-25 хвилин,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-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шостого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- 25-30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хвилин,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сьомого року життя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не пішли до школи і продовжують здобувати освіту в умовах дошкільного навчального закладу –  до 35 хвилин</a:t>
            </a:r>
            <a:r>
              <a:rPr lang="ru-RU" sz="3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75867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B5DC12-09AC-4D08-A110-8CA097EC575F}"/>
              </a:ext>
            </a:extLst>
          </p:cNvPr>
          <p:cNvSpPr txBox="1"/>
          <p:nvPr/>
        </p:nvSpPr>
        <p:spPr>
          <a:xfrm>
            <a:off x="395536" y="692696"/>
            <a:ext cx="8352928" cy="5760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освітніми завданнями, співвідношенням нового і знайомого програмового матеріалу виокремлюють такі типи фізкультурних занять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мішані заняття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(подається новий руховий матеріал та закріплюються раніше набуті уміння і навички; співвідношення знайомого і нового матеріалу на таких заняттях складає 3:1 або 4:1);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на закріплення й удосконалення рухових умінь і навичок, або тренувальні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(будується на більш або менш  знайомих вправах);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контрольні заняття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(проводяться за потребою в кінці місяця або кварталу, півріччя з метою перевірки рівня сформованості рухових умінь і навичок, спеціальних знань,  розвитку фізичних якостей тощо).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01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74803E-8EBC-4514-9CA8-E421943618D0}"/>
              </a:ext>
            </a:extLst>
          </p:cNvPr>
          <p:cNvSpPr txBox="1"/>
          <p:nvPr/>
        </p:nvSpPr>
        <p:spPr>
          <a:xfrm>
            <a:off x="251520" y="692696"/>
            <a:ext cx="8352928" cy="797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змістом рухових завдань і методикою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розрізняють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комплексні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мішані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включають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стройові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загальнорозвивальні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вправи, основні рухи, рухливі ігри та інші види фізичних вправ;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сюжетні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(будуються, як правило, за типовою структурою, але у формі «рухової розповіді», де всі рухові завдання пов’язані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спільним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сюжетом;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ігрові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(всі освітні завдання розв’язуються лише з допомогою ігор (3-5): спочатку проводяться 1-2 гри малої і середньої рухливості, потім – 1-2 гри великої рухливості, на  закінчення – малорухлива гра;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домінантні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(акцентовані на реалізацію певних освітніх завдань, застосуванні певних засобів фізичного розвитку.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16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comb/>
      </p:transition>
    </mc:Choice>
    <mc:Fallback>
      <p:transition spd="slow">
        <p:comb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4364</TotalTime>
  <Words>1178</Words>
  <Application>Microsoft Office PowerPoint</Application>
  <PresentationFormat>Экран (4:3)</PresentationFormat>
  <Paragraphs>103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                                  ОСНОВНІ ЗАВДАННЯ ТА ЗМІСТ ФІЗКУЛЬТУРНО-ОЗДОРОВЧОЇ РОБОТИ В ЗАКЛАДІ ДОШКІЛЬНОЇ ОСВІТИ. </vt:lpstr>
      <vt:lpstr>Слайд 2</vt:lpstr>
      <vt:lpstr>Слайд 3</vt:lpstr>
      <vt:lpstr>Слайд 4</vt:lpstr>
      <vt:lpstr>Слайд 5</vt:lpstr>
      <vt:lpstr>Заняття - цілеспрямована та унормована форма організованої навчально-пізнавальної діяльності з фізичної культури і формування основ здорового способу життя.  </vt:lpstr>
      <vt:lpstr>Тривалість занять з фізичної культури:  - для дітей третього року життя – 15 хвилин (заняття планується і проводиться з урахуванням поділу групи на вікові підгрупи: від 2 років до 2 років 6 місяців та від 2 років 6 місяців до 3 років),  - для дітей четвертого року життя -15-20 хвилин,  - для дітей п’ятого року життя – 20-25 хвилин, -  - для дітей шостого (7) року життя - 25-30 хвилин,  - для дітей сьомого року життя, які не пішли до школи і продовжують здобувати освіту в умовах дошкільного навчального закладу –  до 35 хвилин. </vt:lpstr>
      <vt:lpstr>Слайд 8</vt:lpstr>
      <vt:lpstr>Слайд 9</vt:lpstr>
      <vt:lpstr>Малі форми активного відпочинку під час організованої навчально-пізнавальної діяльності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          </vt:lpstr>
      <vt:lpstr>Протягом дня проводяться рухливі ігри різних видів:  - сюжетні й безсюжетні,  - ігри змагального типу,  - з елементами спортивних ігор (баскетбол, футбол, бадмінтон, настільний теніс, хокей з м’ячем і шайбою)  та  - спортивних вправ (їзда на велосипеді й  самокаті, катання на санчатах, ковзанах,  ходьба на лижах),  - забав (серсо, кільцекид, кеглі) тощо</vt:lpstr>
      <vt:lpstr>Слайд 20</vt:lpstr>
      <vt:lpstr>Слайд 21</vt:lpstr>
      <vt:lpstr>Слайд 22</vt:lpstr>
      <vt:lpstr>Слайд 23</vt:lpstr>
      <vt:lpstr>Фізкультурні розваги проводяться, починаючи з раннього віку (третього року життя) один-два рази на місяць, переважно у другій половині дня. Обов’язковою є участь кожної дитини в розвазі. Щоб забезпечити оптимальні фізичні, психічні, емоційні навантаження,  плануючи розваги передбачається раціональне чергування ігор з різними ступенями навантаження.       У фізкультурних розвагах для дітей старшого дошкільного віку можуть переважати естафети, конкурси, атракціони, а також використовуватися ігри та вправи спортивного характеру. </vt:lpstr>
      <vt:lpstr>      Дні здоров’я організовуються один раз на місяць, починаючи з третього року життя. Цей день насичується різноманітними формами:  -загартувальні та лікувально-профілактичні процедури, -дитячий туризм,   -фізкультурне свято або розвага, - самостійна рухова діяльність, - рухливі ігри на прогулянках,  -фізкультурні заняття,  -заняття валеологічного змісту і  безпеки життєдіяльності,  -дидактичні ігри відповідного  змістового спрямування  тощо. </vt:lpstr>
      <vt:lpstr>Слайд 26</vt:lpstr>
      <vt:lpstr>Слайд 27</vt:lpstr>
      <vt:lpstr>Слайд 28</vt:lpstr>
      <vt:lpstr>                                   </vt:lpstr>
      <vt:lpstr>Дякую за увагу!!!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402</cp:revision>
  <dcterms:created xsi:type="dcterms:W3CDTF">2014-01-16T15:02:23Z</dcterms:created>
  <dcterms:modified xsi:type="dcterms:W3CDTF">2021-05-27T13:01:46Z</dcterms:modified>
</cp:coreProperties>
</file>